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0" r:id="rId5"/>
    <p:sldId id="256" r:id="rId6"/>
    <p:sldId id="269" r:id="rId7"/>
    <p:sldId id="260" r:id="rId8"/>
    <p:sldId id="268" r:id="rId9"/>
    <p:sldId id="267" r:id="rId10"/>
    <p:sldId id="271" r:id="rId11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5EDFE8D-5E0B-442C-9D1D-C692F78FD0A6}">
          <p14:sldIdLst>
            <p14:sldId id="270"/>
            <p14:sldId id="256"/>
            <p14:sldId id="269"/>
            <p14:sldId id="260"/>
            <p14:sldId id="268"/>
            <p14:sldId id="267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0" d="100"/>
          <a:sy n="80" d="100"/>
        </p:scale>
        <p:origin x="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34942C2-9BB4-485B-BAA9-2B22AB8C8143}" type="datetime1">
              <a:rPr lang="en-GB" smtClean="0"/>
              <a:t>21/09/2023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46B0483-5E48-4989-812C-4FF58E3186C6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29274C-2AF6-43C6-BE37-6B723526AB66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3B16FD-AF9A-4B37-B857-ABF0C7FEB2C0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02A09-1629-4FE8-9008-2360C6AF6524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BF031D-5EAA-4834-BC4C-6B8D41D2A31A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153F27-CCB5-42A9-917D-A5C19EF4A37A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2FEF4C-3D16-4233-ACC2-6B3BE0338E94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6F4546-A12E-4834-AE1D-19A2BD9FE491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FC8BA5-C8F4-44E9-81D3-9993FAFC2548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64976D-C0DD-4100-93A1-CFA745D94DB1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88F526-2C2E-4DB7-8655-C1E08D2E237C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F95D3A-6098-4E79-BE61-296F9A23A1CB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CF9A9B-64FA-486B-B1C4-20B3C2842FAF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A1C3B-3411-4F1E-9257-FBE0BF08E35E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7AE7EA-47F8-43A2-A0A9-1464253F1FF5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3FAFEF-9964-4E62-A619-7F95A52237F8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83AF05-3F56-48E3-A521-2AA72E075177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9ABC9C-6733-4B3C-8D3C-F33F0A5CEBCB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05BD160B-B06D-4D6D-8099-7D9F4028ABFA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n-GB" noProof="0" smtClean="0"/>
              <a:t>‹#›</a:t>
            </a:fld>
            <a:endParaRPr lang="en-GB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1.jpe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jpe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12.svg"/><Relationship Id="rId4" Type="http://schemas.openxmlformats.org/officeDocument/2006/relationships/image" Target="../media/image22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svg"/><Relationship Id="rId10" Type="http://schemas.openxmlformats.org/officeDocument/2006/relationships/image" Target="../media/image18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72C7-E513-D59D-DE11-05CA542C9A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2756" y="4943475"/>
            <a:ext cx="8824913" cy="1914525"/>
          </a:xfrm>
        </p:spPr>
        <p:txBody>
          <a:bodyPr/>
          <a:lstStyle/>
          <a:p>
            <a:pPr algn="ctr"/>
            <a:r>
              <a:rPr lang="en-GB" dirty="0"/>
              <a:t>Prism Plus Refracted</a:t>
            </a:r>
          </a:p>
        </p:txBody>
      </p:sp>
    </p:spTree>
    <p:extLst>
      <p:ext uri="{BB962C8B-B14F-4D97-AF65-F5344CB8AC3E}">
        <p14:creationId xmlns:p14="http://schemas.microsoft.com/office/powerpoint/2010/main" val="37425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BEB53C43-C95A-9CEC-D86A-F5C5E4813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-6958"/>
            <a:ext cx="12191980" cy="6857990"/>
          </a:xfrm>
          <a:prstGeom prst="rect">
            <a:avLst/>
          </a:prstGeom>
        </p:spPr>
      </p:pic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696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09725" y="6968"/>
            <a:ext cx="8824913" cy="1201737"/>
          </a:xfrm>
        </p:spPr>
        <p:txBody>
          <a:bodyPr rtlCol="0">
            <a:normAutofit/>
          </a:bodyPr>
          <a:lstStyle/>
          <a:p>
            <a:pPr algn="ctr" rtl="0"/>
            <a:r>
              <a:rPr lang="en-GB" dirty="0"/>
              <a:t>Executive Summary</a:t>
            </a:r>
          </a:p>
        </p:txBody>
      </p:sp>
      <p:pic>
        <p:nvPicPr>
          <p:cNvPr id="8" name="Graphic 922360456" descr="Magnifying glass">
            <a:extLst>
              <a:ext uri="{FF2B5EF4-FFF2-40B4-BE49-F238E27FC236}">
                <a16:creationId xmlns:a16="http://schemas.microsoft.com/office/drawing/2014/main" id="{911302E6-E855-B546-B9D0-40A3F66C9A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7889" y="856120"/>
            <a:ext cx="510540" cy="51054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40C2F-6B56-D79E-4D8B-E6CE7D32B7C2}"/>
              </a:ext>
            </a:extLst>
          </p:cNvPr>
          <p:cNvSpPr txBox="1"/>
          <p:nvPr/>
        </p:nvSpPr>
        <p:spPr>
          <a:xfrm>
            <a:off x="35880" y="1456637"/>
            <a:ext cx="4154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Prism Plus has sacrificed</a:t>
            </a:r>
          </a:p>
          <a:p>
            <a:pPr algn="ctr"/>
            <a:r>
              <a:rPr lang="en-GB" sz="1600" dirty="0"/>
              <a:t> Gross profit for Gross Revenue</a:t>
            </a:r>
          </a:p>
          <a:p>
            <a:pPr algn="ctr"/>
            <a:r>
              <a:rPr lang="en-GB" sz="1600" dirty="0"/>
              <a:t> with over inflated discounts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0E2FF-2017-A8DD-39BE-0374D5BFF3F1}"/>
              </a:ext>
            </a:extLst>
          </p:cNvPr>
          <p:cNvSpPr txBox="1"/>
          <p:nvPr/>
        </p:nvSpPr>
        <p:spPr>
          <a:xfrm>
            <a:off x="4860063" y="1405787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the long run Prism Plus has failed to exploit its most profitable segments</a:t>
            </a:r>
            <a:endParaRPr lang="en-GB" sz="16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12" name="Graphic 922360456" descr="Magnifying glass">
            <a:extLst>
              <a:ext uri="{FF2B5EF4-FFF2-40B4-BE49-F238E27FC236}">
                <a16:creationId xmlns:a16="http://schemas.microsoft.com/office/drawing/2014/main" id="{D310AB74-B965-FD4A-A79B-29B6A491DC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2857" y="749812"/>
            <a:ext cx="510540" cy="51054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6" name="Graphic 702684004" descr="Bar chart">
            <a:extLst>
              <a:ext uri="{FF2B5EF4-FFF2-40B4-BE49-F238E27FC236}">
                <a16:creationId xmlns:a16="http://schemas.microsoft.com/office/drawing/2014/main" id="{18DC01A4-E6A4-D7D2-7665-FE04F8AD3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8142" y="808679"/>
            <a:ext cx="552318" cy="51054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ECC44A-B7AE-8602-3DFB-2A0453624698}"/>
              </a:ext>
            </a:extLst>
          </p:cNvPr>
          <p:cNvSpPr txBox="1"/>
          <p:nvPr/>
        </p:nvSpPr>
        <p:spPr>
          <a:xfrm>
            <a:off x="8226132" y="1340866"/>
            <a:ext cx="39439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A reversal in conversion rate shows prism plus </a:t>
            </a:r>
          </a:p>
          <a:p>
            <a:pPr algn="ctr"/>
            <a:r>
              <a:rPr lang="en-GB" sz="1600" dirty="0"/>
              <a:t>is not exploiting peak season spending habits</a:t>
            </a:r>
          </a:p>
        </p:txBody>
      </p:sp>
      <p:pic>
        <p:nvPicPr>
          <p:cNvPr id="19" name="Graphic 5" descr="Atom with solid fill">
            <a:extLst>
              <a:ext uri="{FF2B5EF4-FFF2-40B4-BE49-F238E27FC236}">
                <a16:creationId xmlns:a16="http://schemas.microsoft.com/office/drawing/2014/main" id="{ECF740D6-8097-0CE6-814F-F34CBE847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9099" y="2593624"/>
            <a:ext cx="637801" cy="63780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C130B0-01A3-1D68-6909-91AEE60C37EC}"/>
              </a:ext>
            </a:extLst>
          </p:cNvPr>
          <p:cNvSpPr txBox="1"/>
          <p:nvPr/>
        </p:nvSpPr>
        <p:spPr>
          <a:xfrm>
            <a:off x="1715720" y="3245351"/>
            <a:ext cx="47185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Recommendation </a:t>
            </a:r>
          </a:p>
          <a:p>
            <a:pPr algn="ctr"/>
            <a:r>
              <a:rPr lang="en-GB" sz="1600" dirty="0"/>
              <a:t> Implement a £10 annual subscription fee for free shipping and replace tiered discounts with a flat 5% discount for all subscribers</a:t>
            </a:r>
          </a:p>
        </p:txBody>
      </p:sp>
      <p:pic>
        <p:nvPicPr>
          <p:cNvPr id="22" name="Graphic 10" descr="Binoculars with solid fill">
            <a:extLst>
              <a:ext uri="{FF2B5EF4-FFF2-40B4-BE49-F238E27FC236}">
                <a16:creationId xmlns:a16="http://schemas.microsoft.com/office/drawing/2014/main" id="{D9E958A3-10AA-1A02-09A3-5C4360703E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54334" y="2663913"/>
            <a:ext cx="606531" cy="60653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84E17C-C7C3-49A5-F805-4ED1D32A6C29}"/>
              </a:ext>
            </a:extLst>
          </p:cNvPr>
          <p:cNvSpPr txBox="1"/>
          <p:nvPr/>
        </p:nvSpPr>
        <p:spPr>
          <a:xfrm>
            <a:off x="7122755" y="3281980"/>
            <a:ext cx="4380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Recommendation</a:t>
            </a:r>
            <a:r>
              <a:rPr lang="en-GB" sz="1600" dirty="0"/>
              <a:t> </a:t>
            </a:r>
          </a:p>
          <a:p>
            <a:pPr algn="ctr"/>
            <a:r>
              <a:rPr lang="en-GB" sz="1600" dirty="0"/>
              <a:t>Use customer segmentation for target marketing efforts on Prism Refracted test group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F767C5-CE9D-A0E3-85D7-D55B4D3C9794}"/>
              </a:ext>
            </a:extLst>
          </p:cNvPr>
          <p:cNvSpPr txBox="1"/>
          <p:nvPr/>
        </p:nvSpPr>
        <p:spPr>
          <a:xfrm>
            <a:off x="4095572" y="5333520"/>
            <a:ext cx="46774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Impact </a:t>
            </a:r>
            <a:r>
              <a:rPr lang="en-GB" sz="1600" dirty="0"/>
              <a:t> </a:t>
            </a:r>
          </a:p>
          <a:p>
            <a:pPr algn="ctr"/>
            <a:r>
              <a:rPr lang="en-GB" sz="1600" dirty="0"/>
              <a:t>If only 50% of our 2022 test customers subscribe will see an increase of £50,000 of annual revenue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2A12E-9D1D-C71B-9620-AF0E4889CF70}"/>
              </a:ext>
            </a:extLst>
          </p:cNvPr>
          <p:cNvSpPr txBox="1"/>
          <p:nvPr/>
        </p:nvSpPr>
        <p:spPr>
          <a:xfrm>
            <a:off x="7556073" y="5298040"/>
            <a:ext cx="57946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Impact</a:t>
            </a:r>
            <a:r>
              <a:rPr lang="en-GB" sz="1600" dirty="0"/>
              <a:t> </a:t>
            </a:r>
          </a:p>
          <a:p>
            <a:pPr algn="ctr"/>
            <a:r>
              <a:rPr lang="en-GB" sz="1600" dirty="0"/>
              <a:t> Free shipping not only</a:t>
            </a:r>
          </a:p>
          <a:p>
            <a:pPr algn="ctr"/>
            <a:r>
              <a:rPr lang="en-GB" sz="1600" dirty="0"/>
              <a:t> incentivises retention but </a:t>
            </a:r>
          </a:p>
          <a:p>
            <a:pPr algn="ctr"/>
            <a:r>
              <a:rPr lang="en-GB" sz="1600" dirty="0"/>
              <a:t>leverages impulse purchasing</a:t>
            </a:r>
          </a:p>
          <a:p>
            <a:pPr algn="ctr"/>
            <a:r>
              <a:rPr lang="en-GB" sz="1600" dirty="0"/>
              <a:t> increasing conversion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D2C08E-B47E-1DA9-0599-7F8C9BB1695E}"/>
              </a:ext>
            </a:extLst>
          </p:cNvPr>
          <p:cNvSpPr txBox="1"/>
          <p:nvPr/>
        </p:nvSpPr>
        <p:spPr>
          <a:xfrm>
            <a:off x="328041" y="5309546"/>
            <a:ext cx="40807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Impact </a:t>
            </a:r>
          </a:p>
          <a:p>
            <a:pPr algn="ctr"/>
            <a:r>
              <a:rPr lang="en-GB" sz="1600" b="1" dirty="0"/>
              <a:t> </a:t>
            </a:r>
            <a:r>
              <a:rPr lang="en-GB" sz="1600" dirty="0"/>
              <a:t>Combining tier systems into one</a:t>
            </a:r>
          </a:p>
          <a:p>
            <a:pPr algn="ctr"/>
            <a:r>
              <a:rPr lang="en-GB" sz="1600" dirty="0"/>
              <a:t> profit-focused test group creates opportunities for profit-centred marketing. </a:t>
            </a:r>
          </a:p>
        </p:txBody>
      </p:sp>
      <p:pic>
        <p:nvPicPr>
          <p:cNvPr id="27" name="Graphic 9" descr="Bar graph with upward trend with solid fill">
            <a:extLst>
              <a:ext uri="{FF2B5EF4-FFF2-40B4-BE49-F238E27FC236}">
                <a16:creationId xmlns:a16="http://schemas.microsoft.com/office/drawing/2014/main" id="{631C7429-D145-80D1-9434-819D76F2B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14949" y="4388739"/>
            <a:ext cx="914400" cy="91440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pic>
        <p:nvPicPr>
          <p:cNvPr id="28" name="Graphic 9" descr="Bar graph with upward trend with solid fill">
            <a:extLst>
              <a:ext uri="{FF2B5EF4-FFF2-40B4-BE49-F238E27FC236}">
                <a16:creationId xmlns:a16="http://schemas.microsoft.com/office/drawing/2014/main" id="{BB04108F-AF8F-C2BA-1CA1-4EA3D37798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11229" y="4447863"/>
            <a:ext cx="914400" cy="91440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pic>
        <p:nvPicPr>
          <p:cNvPr id="29" name="Graphic 9" descr="Bar graph with upward trend with solid fill">
            <a:extLst>
              <a:ext uri="{FF2B5EF4-FFF2-40B4-BE49-F238E27FC236}">
                <a16:creationId xmlns:a16="http://schemas.microsoft.com/office/drawing/2014/main" id="{99644F3B-6822-329C-6913-A586877D65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2007" y="4462491"/>
            <a:ext cx="914400" cy="91440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1" grpId="0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bstract design">
            <a:extLst>
              <a:ext uri="{FF2B5EF4-FFF2-40B4-BE49-F238E27FC236}">
                <a16:creationId xmlns:a16="http://schemas.microsoft.com/office/drawing/2014/main" id="{CF6EBF59-0969-BF03-C9B6-C7323B794B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10437813" cy="99060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Gross Revenue initially looks good for Prism Plus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D34AEC-628B-F9D8-B249-D512C6179E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225287" y="4947016"/>
            <a:ext cx="2693678" cy="1337800"/>
          </a:xfrm>
          <a:prstGeom prst="rect">
            <a:avLst/>
          </a:prstGeom>
          <a:effectLst>
            <a:glow>
              <a:schemeClr val="accent1">
                <a:satMod val="175000"/>
              </a:schemeClr>
            </a:glow>
          </a:effectLst>
        </p:spPr>
      </p:pic>
      <p:pic>
        <p:nvPicPr>
          <p:cNvPr id="22" name="Graphic 702684004" descr="Bar chart">
            <a:extLst>
              <a:ext uri="{FF2B5EF4-FFF2-40B4-BE49-F238E27FC236}">
                <a16:creationId xmlns:a16="http://schemas.microsoft.com/office/drawing/2014/main" id="{9851EF0F-76F9-ED49-9BCB-00D350592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02" y="1955913"/>
            <a:ext cx="495300" cy="45783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2FA0E6-4AE6-10C8-0992-D55FD30D2FD9}"/>
              </a:ext>
            </a:extLst>
          </p:cNvPr>
          <p:cNvSpPr txBox="1"/>
          <p:nvPr/>
        </p:nvSpPr>
        <p:spPr>
          <a:xfrm>
            <a:off x="1068388" y="1752029"/>
            <a:ext cx="2027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Test and control diverged prior to pilot indicating improper segmentation</a:t>
            </a:r>
          </a:p>
        </p:txBody>
      </p:sp>
      <p:pic>
        <p:nvPicPr>
          <p:cNvPr id="24" name="Graphic 702684004" descr="Bar chart">
            <a:extLst>
              <a:ext uri="{FF2B5EF4-FFF2-40B4-BE49-F238E27FC236}">
                <a16:creationId xmlns:a16="http://schemas.microsoft.com/office/drawing/2014/main" id="{EECCF785-E50C-A259-9BE3-AF44114FFF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802" y="3497293"/>
            <a:ext cx="495300" cy="45783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AD09CD-E2E1-914B-9A69-EF93C2E54738}"/>
              </a:ext>
            </a:extLst>
          </p:cNvPr>
          <p:cNvSpPr txBox="1"/>
          <p:nvPr/>
        </p:nvSpPr>
        <p:spPr>
          <a:xfrm>
            <a:off x="1046789" y="3296614"/>
            <a:ext cx="2027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 pilot appears to soften the 2021 </a:t>
            </a:r>
          </a:p>
          <a:p>
            <a:r>
              <a:rPr lang="en-GB" sz="1600" dirty="0"/>
              <a:t>peak season drop off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852B8C-1412-522E-D08B-2882B48C29B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4000"/>
          </a:blip>
          <a:stretch>
            <a:fillRect/>
          </a:stretch>
        </p:blipFill>
        <p:spPr>
          <a:xfrm>
            <a:off x="3732468" y="1394288"/>
            <a:ext cx="8234245" cy="493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bstract design">
            <a:extLst>
              <a:ext uri="{FF2B5EF4-FFF2-40B4-BE49-F238E27FC236}">
                <a16:creationId xmlns:a16="http://schemas.microsoft.com/office/drawing/2014/main" id="{50600AD3-4420-0A3A-D91C-44029AFF2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54" y="249204"/>
            <a:ext cx="9404723" cy="1400530"/>
          </a:xfrm>
        </p:spPr>
        <p:txBody>
          <a:bodyPr rtlCol="0"/>
          <a:lstStyle/>
          <a:p>
            <a:pPr rtl="0"/>
            <a:r>
              <a:rPr lang="en-GB" sz="3200" dirty="0"/>
              <a:t>Conversion Rate follows a somewhat similar trend to Gross Revenue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F65D6-7635-A526-80EB-5D40B94A42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3178317" y="1779340"/>
            <a:ext cx="8817104" cy="4587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F3BE8B-689C-96E5-0A6B-EDDF7E7B9E1C}"/>
              </a:ext>
            </a:extLst>
          </p:cNvPr>
          <p:cNvSpPr txBox="1"/>
          <p:nvPr/>
        </p:nvSpPr>
        <p:spPr>
          <a:xfrm>
            <a:off x="730458" y="1943892"/>
            <a:ext cx="2027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Test and control diverged prior to pilot indicating improper 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4A5DB-18F3-A7B2-DECB-F5568FC6B55B}"/>
              </a:ext>
            </a:extLst>
          </p:cNvPr>
          <p:cNvSpPr txBox="1"/>
          <p:nvPr/>
        </p:nvSpPr>
        <p:spPr>
          <a:xfrm>
            <a:off x="730458" y="3536435"/>
            <a:ext cx="2027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 pilot again appears to soften the 2021 </a:t>
            </a:r>
          </a:p>
          <a:p>
            <a:r>
              <a:rPr lang="en-GB" sz="1600" dirty="0"/>
              <a:t>peak season drop off</a:t>
            </a:r>
          </a:p>
        </p:txBody>
      </p:sp>
      <p:pic>
        <p:nvPicPr>
          <p:cNvPr id="12" name="Graphic 702684004" descr="Bar chart">
            <a:extLst>
              <a:ext uri="{FF2B5EF4-FFF2-40B4-BE49-F238E27FC236}">
                <a16:creationId xmlns:a16="http://schemas.microsoft.com/office/drawing/2014/main" id="{5B5A6AF5-17F4-8D52-15D8-3ABC4D057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699" y="2238141"/>
            <a:ext cx="495300" cy="45783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3" name="Graphic 702684004" descr="Bar chart">
            <a:extLst>
              <a:ext uri="{FF2B5EF4-FFF2-40B4-BE49-F238E27FC236}">
                <a16:creationId xmlns:a16="http://schemas.microsoft.com/office/drawing/2014/main" id="{D666C2D8-42F9-3915-F465-95F369CA2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939" y="3757765"/>
            <a:ext cx="495300" cy="45783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4" name="Graphic 922360456" descr="Magnifying glass">
            <a:extLst>
              <a:ext uri="{FF2B5EF4-FFF2-40B4-BE49-F238E27FC236}">
                <a16:creationId xmlns:a16="http://schemas.microsoft.com/office/drawing/2014/main" id="{02BF14A1-25E5-3B96-5E65-A4D44594B4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699" y="5296439"/>
            <a:ext cx="510540" cy="510540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2015DC-C1C6-E498-1F1F-5B50DE029FEF}"/>
              </a:ext>
            </a:extLst>
          </p:cNvPr>
          <p:cNvSpPr txBox="1"/>
          <p:nvPr/>
        </p:nvSpPr>
        <p:spPr>
          <a:xfrm>
            <a:off x="691879" y="4884929"/>
            <a:ext cx="25402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01/11/22 </a:t>
            </a:r>
            <a:br>
              <a:rPr lang="en-GB" sz="1600" dirty="0"/>
            </a:br>
            <a:r>
              <a:rPr lang="en-GB" sz="1600" dirty="0"/>
              <a:t>A reversal in conversion rate shows prism plus is not exploiting peak season spending habits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38100" dir="5400000" algn="t" rotWithShape="0">
              <a:prstClr val="black">
                <a:alpha val="43000"/>
              </a:prstClr>
            </a:outerShdw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16FDF-F081-4E60-F8BC-ACF0A6380A65}"/>
              </a:ext>
            </a:extLst>
          </p:cNvPr>
          <p:cNvSpPr txBox="1">
            <a:spLocks/>
          </p:cNvSpPr>
          <p:nvPr/>
        </p:nvSpPr>
        <p:spPr>
          <a:xfrm>
            <a:off x="1897633" y="69046"/>
            <a:ext cx="8385110" cy="9908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A deeper dive into Gross Profit shows Prism Plus has failed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923BB-E65D-7EFB-4F2D-5F2F583B8C5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4000"/>
          </a:blip>
          <a:stretch>
            <a:fillRect/>
          </a:stretch>
        </p:blipFill>
        <p:spPr>
          <a:xfrm>
            <a:off x="4019398" y="2640358"/>
            <a:ext cx="8090003" cy="41136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648BB6-E577-B843-2534-443F19A5894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>
            <a:off x="8201045" y="1193079"/>
            <a:ext cx="3908356" cy="12670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F34894-F170-BEE5-BF56-A963A736FDF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4000"/>
          </a:blip>
          <a:stretch>
            <a:fillRect/>
          </a:stretch>
        </p:blipFill>
        <p:spPr>
          <a:xfrm>
            <a:off x="4019398" y="1189627"/>
            <a:ext cx="3949535" cy="12685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0378B-CDB5-9C88-44F5-2C779988FF35}"/>
              </a:ext>
            </a:extLst>
          </p:cNvPr>
          <p:cNvSpPr txBox="1"/>
          <p:nvPr/>
        </p:nvSpPr>
        <p:spPr>
          <a:xfrm>
            <a:off x="1173965" y="2626969"/>
            <a:ext cx="23030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Overall Gross profit growth 2021- 2022 is good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F717D6-39DB-2365-1CB7-C95666FFDAF5}"/>
              </a:ext>
            </a:extLst>
          </p:cNvPr>
          <p:cNvSpPr txBox="1"/>
          <p:nvPr/>
        </p:nvSpPr>
        <p:spPr>
          <a:xfrm>
            <a:off x="1173965" y="4387519"/>
            <a:ext cx="259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Control group profit is considerably higher than test</a:t>
            </a:r>
            <a:endParaRPr lang="en-GB" dirty="0"/>
          </a:p>
        </p:txBody>
      </p:sp>
      <p:pic>
        <p:nvPicPr>
          <p:cNvPr id="35" name="Graphic 702684004" descr="Bar chart">
            <a:extLst>
              <a:ext uri="{FF2B5EF4-FFF2-40B4-BE49-F238E27FC236}">
                <a16:creationId xmlns:a16="http://schemas.microsoft.com/office/drawing/2014/main" id="{85D3A87F-26CB-EEA5-BA9D-9839D9D22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133" y="2750933"/>
            <a:ext cx="576869" cy="533234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36" name="Graphic 702684004" descr="Bar chart">
            <a:extLst>
              <a:ext uri="{FF2B5EF4-FFF2-40B4-BE49-F238E27FC236}">
                <a16:creationId xmlns:a16="http://schemas.microsoft.com/office/drawing/2014/main" id="{16327D4F-C122-F3E2-0BB9-4CE304991A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133" y="4520875"/>
            <a:ext cx="576869" cy="533234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6000"/>
          </a:blip>
          <a:srcRect t="5381" r="-2" b="24099"/>
          <a:stretch/>
        </p:blipFill>
        <p:spPr>
          <a:xfrm flipH="1">
            <a:off x="-2614961" y="0"/>
            <a:ext cx="14806961" cy="6943725"/>
          </a:xfrm>
          <a:prstGeom prst="rect">
            <a:avLst/>
          </a:prstGeom>
          <a:noFill/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5A7E0B-BE12-F44B-5B18-58D2592A1CE2}"/>
              </a:ext>
            </a:extLst>
          </p:cNvPr>
          <p:cNvSpPr txBox="1">
            <a:spLocks/>
          </p:cNvSpPr>
          <p:nvPr/>
        </p:nvSpPr>
        <p:spPr>
          <a:xfrm>
            <a:off x="2787277" y="71718"/>
            <a:ext cx="9404723" cy="140053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GB" dirty="0"/>
              <a:t>Introducing </a:t>
            </a:r>
            <a:r>
              <a:rPr lang="en-GB" dirty="0">
                <a:solidFill>
                  <a:srgbClr val="FFFF00"/>
                </a:solidFill>
              </a:rPr>
              <a:t>Prism Refracted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82463-BE90-4872-B2BA-CA3CFA5B2163}"/>
              </a:ext>
            </a:extLst>
          </p:cNvPr>
          <p:cNvSpPr txBox="1"/>
          <p:nvPr/>
        </p:nvSpPr>
        <p:spPr>
          <a:xfrm>
            <a:off x="3771900" y="753391"/>
            <a:ext cx="5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subscription service offering free shipping</a:t>
            </a:r>
          </a:p>
        </p:txBody>
      </p:sp>
      <p:pic>
        <p:nvPicPr>
          <p:cNvPr id="5" name="Graphic 5" descr="Atom with solid fill">
            <a:extLst>
              <a:ext uri="{FF2B5EF4-FFF2-40B4-BE49-F238E27FC236}">
                <a16:creationId xmlns:a16="http://schemas.microsoft.com/office/drawing/2014/main" id="{3B4179DF-9CFD-6807-D075-41CDB0B03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75" y="1658126"/>
            <a:ext cx="771525" cy="77152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A3DB8-4410-E4FD-03A9-AC11CFD93D78}"/>
              </a:ext>
            </a:extLst>
          </p:cNvPr>
          <p:cNvSpPr txBox="1"/>
          <p:nvPr/>
        </p:nvSpPr>
        <p:spPr>
          <a:xfrm>
            <a:off x="981076" y="1639809"/>
            <a:ext cx="5506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Recommendation </a:t>
            </a:r>
            <a:r>
              <a:rPr lang="en-GB" dirty="0"/>
              <a:t>- Introduce a flat annual subscription fee of £10 for free shipping whilst replacing tiered discounts with a flat 5% discount for all subscribers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DBE14-85DA-C2EB-414B-FBBC22991EC5}"/>
              </a:ext>
            </a:extLst>
          </p:cNvPr>
          <p:cNvSpPr txBox="1"/>
          <p:nvPr/>
        </p:nvSpPr>
        <p:spPr>
          <a:xfrm>
            <a:off x="989916" y="3009387"/>
            <a:ext cx="4714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Impact </a:t>
            </a:r>
            <a:r>
              <a:rPr lang="en-GB" dirty="0"/>
              <a:t>- If only 50% of our 2022 test customers subscribe will see an increase of £50,000 of annual revenue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0B26E4-8843-7851-FE94-69410BE840C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2798" y="2328439"/>
            <a:ext cx="3963851" cy="2551278"/>
          </a:xfrm>
          <a:prstGeom prst="rect">
            <a:avLst/>
          </a:prstGeom>
          <a:effectLst>
            <a:glow rad="596900">
              <a:schemeClr val="accent1">
                <a:alpha val="74000"/>
              </a:schemeClr>
            </a:glo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675A65-0E56-31CF-BA02-EE8607E08775}"/>
              </a:ext>
            </a:extLst>
          </p:cNvPr>
          <p:cNvSpPr txBox="1"/>
          <p:nvPr/>
        </p:nvSpPr>
        <p:spPr>
          <a:xfrm>
            <a:off x="7153275" y="5527318"/>
            <a:ext cx="5794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Impact</a:t>
            </a:r>
            <a:r>
              <a:rPr lang="en-GB" dirty="0"/>
              <a:t> - Free shipping not only incentivises retention but leverages impulse purchasing increasing conversion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AB163-C72E-5FFB-0E31-7DFBC26148B1}"/>
              </a:ext>
            </a:extLst>
          </p:cNvPr>
          <p:cNvSpPr txBox="1"/>
          <p:nvPr/>
        </p:nvSpPr>
        <p:spPr>
          <a:xfrm>
            <a:off x="954755" y="5384353"/>
            <a:ext cx="5219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Impact - </a:t>
            </a:r>
            <a:r>
              <a:rPr lang="en-GB" dirty="0"/>
              <a:t>Integrating tier systems to one test group that’s profit-centred allows opportunities for more profit-focused marketing</a:t>
            </a:r>
          </a:p>
        </p:txBody>
      </p:sp>
      <p:pic>
        <p:nvPicPr>
          <p:cNvPr id="23" name="Graphic 10" descr="Binoculars with solid fill">
            <a:extLst>
              <a:ext uri="{FF2B5EF4-FFF2-40B4-BE49-F238E27FC236}">
                <a16:creationId xmlns:a16="http://schemas.microsoft.com/office/drawing/2014/main" id="{579CD695-EC17-3B7B-0385-05CE89908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76" y="4245016"/>
            <a:ext cx="888079" cy="88807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29E470-5FB6-664E-1F49-ECFF4087071F}"/>
              </a:ext>
            </a:extLst>
          </p:cNvPr>
          <p:cNvSpPr txBox="1"/>
          <p:nvPr/>
        </p:nvSpPr>
        <p:spPr>
          <a:xfrm>
            <a:off x="989916" y="4179112"/>
            <a:ext cx="4380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Recommendation</a:t>
            </a:r>
            <a:r>
              <a:rPr lang="en-GB" dirty="0"/>
              <a:t> – Use customer segmentation for target marketing efforts on Prism Refracted test group</a:t>
            </a:r>
          </a:p>
        </p:txBody>
      </p:sp>
      <p:pic>
        <p:nvPicPr>
          <p:cNvPr id="27" name="Graphic 9" descr="Bar graph with upward trend with solid fill">
            <a:extLst>
              <a:ext uri="{FF2B5EF4-FFF2-40B4-BE49-F238E27FC236}">
                <a16:creationId xmlns:a16="http://schemas.microsoft.com/office/drawing/2014/main" id="{B56DCC45-1DDF-E2AF-3144-9898ED5B4C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16" y="3007699"/>
            <a:ext cx="914400" cy="91440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pic>
        <p:nvPicPr>
          <p:cNvPr id="28" name="Graphic 9" descr="Bar graph with upward trend with solid fill">
            <a:extLst>
              <a:ext uri="{FF2B5EF4-FFF2-40B4-BE49-F238E27FC236}">
                <a16:creationId xmlns:a16="http://schemas.microsoft.com/office/drawing/2014/main" id="{62BF0990-DACF-2F32-E8CA-BCEE7366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76" y="5458929"/>
            <a:ext cx="914400" cy="91440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  <p:pic>
        <p:nvPicPr>
          <p:cNvPr id="29" name="Graphic 9" descr="Bar graph with upward trend with solid fill">
            <a:extLst>
              <a:ext uri="{FF2B5EF4-FFF2-40B4-BE49-F238E27FC236}">
                <a16:creationId xmlns:a16="http://schemas.microsoft.com/office/drawing/2014/main" id="{19507E45-D2AE-02D6-3E22-E852F45C9E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53162" y="5527202"/>
            <a:ext cx="914400" cy="914400"/>
          </a:xfrm>
          <a:prstGeom prst="rect">
            <a:avLst/>
          </a:prstGeom>
          <a:effectLst>
            <a:glow rad="127000">
              <a:srgbClr val="FFFF00"/>
            </a:glow>
          </a:effectLst>
        </p:spPr>
      </p:pic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9" grpId="0"/>
      <p:bldP spid="22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B435-6C80-2214-63EF-51E3AF1A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486" y="1062318"/>
            <a:ext cx="9404723" cy="1400530"/>
          </a:xfrm>
        </p:spPr>
        <p:txBody>
          <a:bodyPr/>
          <a:lstStyle/>
          <a:p>
            <a:pPr algn="ctr"/>
            <a:r>
              <a:rPr lang="en-GB" dirty="0"/>
              <a:t>Thank you for listening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94544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671_TF78884036_Win32" id="{CEB6EF77-98C5-445A-8514-47E2F976677A}" vid="{F252FBE2-615B-4249-97E6-EB675440D9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695e146-b041-4e73-90cb-4d660577ea3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2E22168004164B8E6294BD5FBA57D5" ma:contentTypeVersion="4" ma:contentTypeDescription="Create a new document." ma:contentTypeScope="" ma:versionID="bb21efe8d0c050bd5208d26b327dfef7">
  <xsd:schema xmlns:xsd="http://www.w3.org/2001/XMLSchema" xmlns:xs="http://www.w3.org/2001/XMLSchema" xmlns:p="http://schemas.microsoft.com/office/2006/metadata/properties" xmlns:ns3="0695e146-b041-4e73-90cb-4d660577ea39" targetNamespace="http://schemas.microsoft.com/office/2006/metadata/properties" ma:root="true" ma:fieldsID="08f07e79ead149caaee2edc2a166f900" ns3:_="">
    <xsd:import namespace="0695e146-b041-4e73-90cb-4d660577ea3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95e146-b041-4e73-90cb-4d660577ea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www.w3.org/XML/1998/namespace"/>
    <ds:schemaRef ds:uri="http://schemas.microsoft.com/office/2006/documentManagement/types"/>
    <ds:schemaRef ds:uri="0695e146-b041-4e73-90cb-4d660577ea39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8E4CEF-DC89-47C2-9004-1AAC816A7F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95e146-b041-4e73-90cb-4d660577ea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355</TotalTime>
  <Words>362</Words>
  <Application>Microsoft Office PowerPoint</Application>
  <PresentationFormat>Widescreen</PresentationFormat>
  <Paragraphs>47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Prism Plus Refracted</vt:lpstr>
      <vt:lpstr>Executive Summary</vt:lpstr>
      <vt:lpstr>Gross Revenue initially looks good for Prism Plus</vt:lpstr>
      <vt:lpstr>Conversion Rate follows a somewhat similar trend to Gross Revenue</vt:lpstr>
      <vt:lpstr>PowerPoint Presentation</vt:lpstr>
      <vt:lpstr>PowerPoint Presentation</vt:lpstr>
      <vt:lpstr>Thank you for listening  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 Plus Refracted</dc:title>
  <dc:creator>Henri Sumray-Rhodes</dc:creator>
  <cp:lastModifiedBy>Henri Sumray-Rhodes</cp:lastModifiedBy>
  <cp:revision>3</cp:revision>
  <dcterms:created xsi:type="dcterms:W3CDTF">2023-09-21T14:09:38Z</dcterms:created>
  <dcterms:modified xsi:type="dcterms:W3CDTF">2023-09-21T20:04:42Z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0x010100472E22168004164B8E6294BD5FBA57D5</vt:lpwstr>
  </property>
</Properties>
</file>